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handoutMasterIdLst>
    <p:handoutMasterId r:id="rId17"/>
  </p:handoutMasterIdLst>
  <p:sldIdLst>
    <p:sldId id="263" r:id="rId4"/>
    <p:sldId id="264" r:id="rId5"/>
    <p:sldId id="280" r:id="rId6"/>
    <p:sldId id="265" r:id="rId7"/>
    <p:sldId id="268" r:id="rId8"/>
    <p:sldId id="269" r:id="rId9"/>
    <p:sldId id="285" r:id="rId10"/>
    <p:sldId id="271" r:id="rId11"/>
    <p:sldId id="275" r:id="rId12"/>
    <p:sldId id="274" r:id="rId13"/>
    <p:sldId id="277" r:id="rId14"/>
    <p:sldId id="279" r:id="rId15"/>
    <p:sldId id="267"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a:srgbClr val="BE2B0A"/>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74" autoAdjust="0"/>
    <p:restoredTop sz="94627" autoAdjust="0"/>
  </p:normalViewPr>
  <p:slideViewPr>
    <p:cSldViewPr showGuides="1">
      <p:cViewPr varScale="1">
        <p:scale>
          <a:sx n="102" d="100"/>
          <a:sy n="102" d="100"/>
        </p:scale>
        <p:origin x="49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97008-5A80-491E-BE13-934481939984}" type="datetimeFigureOut">
              <a:rPr lang="it-IT" smtClean="0"/>
              <a:t>15/12/2022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3CF82-CBDD-42C1-9B63-A5CC225C7AFC}" type="slidenum">
              <a:rPr lang="it-IT" smtClean="0"/>
              <a:t>‹N›</a:t>
            </a:fld>
            <a:endParaRPr lang="it-IT"/>
          </a:p>
        </p:txBody>
      </p:sp>
    </p:spTree>
    <p:extLst>
      <p:ext uri="{BB962C8B-B14F-4D97-AF65-F5344CB8AC3E}">
        <p14:creationId xmlns:p14="http://schemas.microsoft.com/office/powerpoint/2010/main" val="1956523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536405"/>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79512" y="2084424"/>
            <a:ext cx="2592288" cy="1934481"/>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832466" y="5933781"/>
            <a:ext cx="1244048" cy="879503"/>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pic>
        <p:nvPicPr>
          <p:cNvPr id="6" name="Immagine 5"/>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3239852" y="612699"/>
            <a:ext cx="2340260" cy="1756305"/>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unibo.it/en/international/internship-abroad"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corsi.unibo.it/2cycle/AppliedCriticalArchaeologyHeritage/information-on-writing-a-dissertation"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info.lettere@unibo.it" TargetMode="External"/><Relationship Id="rId2" Type="http://schemas.openxmlformats.org/officeDocument/2006/relationships/hyperlink" Target="mailto:seglet@unibo.i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aform.tirocinilettere@unibo.it" TargetMode="External"/><Relationship Id="rId2" Type="http://schemas.openxmlformats.org/officeDocument/2006/relationships/hyperlink" Target="https://corsi.unibo.it/2cycle/AppliedCriticalArchaeologyHeritage/recognition-of-activities-substituting-the-internship"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unibo.it/en/international/Studying-abroad/Studying-abroad" TargetMode="External"/><Relationship Id="rId2" Type="http://schemas.openxmlformats.org/officeDocument/2006/relationships/hyperlink" Target="https://bandi.unibo.it/s/aform7/bando-per-l-erogazione-di-borse-di-studio-per-periodi-di-ricerca-all-estero-finalizzati-alla-preparazione-e-all-approfondimento-della-tesi-di-laurea-settore-servizi-didattici-lettere-lingue-3"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185023" cy="5040560"/>
          </a:xfrm>
        </p:spPr>
        <p:txBody>
          <a:bodyPr/>
          <a:lstStyle/>
          <a:p>
            <a:r>
              <a:rPr lang="it-IT" sz="3200" dirty="0" err="1"/>
              <a:t>Guidelines</a:t>
            </a:r>
            <a:r>
              <a:rPr lang="it-IT" sz="3200" dirty="0"/>
              <a:t> to </a:t>
            </a:r>
            <a:r>
              <a:rPr lang="it-IT" sz="3200" dirty="0" err="1"/>
              <a:t>prepare</a:t>
            </a:r>
            <a:r>
              <a:rPr lang="it-IT" sz="3200" dirty="0"/>
              <a:t> for the </a:t>
            </a:r>
            <a:r>
              <a:rPr lang="it-IT" sz="3200" dirty="0" err="1"/>
              <a:t>final</a:t>
            </a:r>
            <a:r>
              <a:rPr lang="it-IT" sz="3200" dirty="0"/>
              <a:t> </a:t>
            </a:r>
            <a:r>
              <a:rPr lang="it-IT" sz="3200" dirty="0" err="1"/>
              <a:t>examination</a:t>
            </a:r>
            <a:endParaRPr lang="it-IT" sz="3200" dirty="0"/>
          </a:p>
        </p:txBody>
      </p:sp>
      <p:sp>
        <p:nvSpPr>
          <p:cNvPr id="3" name="Segnaposto testo 2"/>
          <p:cNvSpPr>
            <a:spLocks noGrp="1"/>
          </p:cNvSpPr>
          <p:nvPr>
            <p:ph type="body" sz="quarter" idx="11"/>
          </p:nvPr>
        </p:nvSpPr>
        <p:spPr>
          <a:xfrm>
            <a:off x="3419872" y="4077072"/>
            <a:ext cx="5400278" cy="1728192"/>
          </a:xfrm>
        </p:spPr>
        <p:txBody>
          <a:bodyPr/>
          <a:lstStyle/>
          <a:p>
            <a:pPr algn="ctr"/>
            <a:r>
              <a:rPr lang="it-IT" sz="1400" dirty="0"/>
              <a:t>2° </a:t>
            </a:r>
            <a:r>
              <a:rPr lang="it-IT" sz="1400" dirty="0" err="1"/>
              <a:t>cycle</a:t>
            </a:r>
            <a:r>
              <a:rPr lang="it-IT" sz="1400" dirty="0"/>
              <a:t> </a:t>
            </a:r>
            <a:r>
              <a:rPr lang="it-IT" sz="1400" dirty="0" err="1"/>
              <a:t>degree</a:t>
            </a:r>
            <a:r>
              <a:rPr lang="it-IT" sz="1400" dirty="0"/>
              <a:t>/Master </a:t>
            </a:r>
            <a:r>
              <a:rPr lang="it-IT" sz="1400" dirty="0" err="1"/>
              <a:t>programme</a:t>
            </a:r>
            <a:r>
              <a:rPr lang="it-IT" sz="1400" dirty="0"/>
              <a:t> </a:t>
            </a:r>
          </a:p>
          <a:p>
            <a:pPr algn="ctr"/>
            <a:endParaRPr lang="it-IT" sz="1400" dirty="0"/>
          </a:p>
          <a:p>
            <a:pPr algn="ctr"/>
            <a:r>
              <a:rPr lang="en-US" sz="1400" dirty="0"/>
              <a:t>Archaeology and Cultures of the Ancient World </a:t>
            </a:r>
          </a:p>
          <a:p>
            <a:pPr algn="ctr"/>
            <a:endParaRPr lang="en-US" sz="1400" dirty="0"/>
          </a:p>
          <a:p>
            <a:pPr algn="ctr"/>
            <a:r>
              <a:rPr lang="en-US" sz="1400" dirty="0"/>
              <a:t>Curriculum Applied Critical Archaeology and Heritage</a:t>
            </a:r>
            <a:endParaRPr lang="it-IT" sz="1400" dirty="0"/>
          </a:p>
          <a:p>
            <a:endParaRPr lang="it-IT" dirty="0"/>
          </a:p>
        </p:txBody>
      </p:sp>
      <p:sp>
        <p:nvSpPr>
          <p:cNvPr id="4" name="Segnaposto testo 3"/>
          <p:cNvSpPr>
            <a:spLocks noGrp="1"/>
          </p:cNvSpPr>
          <p:nvPr>
            <p:ph type="body" sz="quarter" idx="12"/>
          </p:nvPr>
        </p:nvSpPr>
        <p:spPr/>
        <p:txBody>
          <a:bodyPr/>
          <a:lstStyle/>
          <a:p>
            <a:r>
              <a:rPr lang="en-GB" b="1" dirty="0"/>
              <a:t>Department of History and Cultures</a:t>
            </a:r>
            <a:endParaRPr lang="it-IT" dirty="0"/>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A4CE7D9-A1D4-4804-8C08-6EB3954AA7EC}"/>
              </a:ext>
            </a:extLst>
          </p:cNvPr>
          <p:cNvSpPr>
            <a:spLocks noGrp="1"/>
          </p:cNvSpPr>
          <p:nvPr>
            <p:ph type="body" sz="quarter" idx="10"/>
          </p:nvPr>
        </p:nvSpPr>
        <p:spPr>
          <a:xfrm>
            <a:off x="395288" y="476673"/>
            <a:ext cx="8424862" cy="720079"/>
          </a:xfrm>
        </p:spPr>
        <p:txBody>
          <a:bodyPr/>
          <a:lstStyle/>
          <a:p>
            <a:r>
              <a:rPr lang="it-IT" sz="2000" dirty="0"/>
              <a:t>PREPARATION FOR THE FINAL EXAMINATION ABROAD – </a:t>
            </a:r>
            <a:r>
              <a:rPr lang="it-IT" sz="2000" dirty="0" err="1"/>
              <a:t>Scholarships</a:t>
            </a:r>
            <a:endParaRPr lang="it-IT" sz="2000" dirty="0"/>
          </a:p>
          <a:p>
            <a:endParaRPr lang="it-IT" dirty="0"/>
          </a:p>
        </p:txBody>
      </p:sp>
      <p:sp>
        <p:nvSpPr>
          <p:cNvPr id="3" name="Segnaposto testo 2">
            <a:extLst>
              <a:ext uri="{FF2B5EF4-FFF2-40B4-BE49-F238E27FC236}">
                <a16:creationId xmlns:a16="http://schemas.microsoft.com/office/drawing/2014/main" id="{5A14B3EA-1344-4615-A57A-B36C806CE0B5}"/>
              </a:ext>
            </a:extLst>
          </p:cNvPr>
          <p:cNvSpPr>
            <a:spLocks noGrp="1"/>
          </p:cNvSpPr>
          <p:nvPr>
            <p:ph type="body" sz="quarter" idx="11"/>
          </p:nvPr>
        </p:nvSpPr>
        <p:spPr>
          <a:xfrm>
            <a:off x="395288" y="1196752"/>
            <a:ext cx="8424862" cy="5112568"/>
          </a:xfrm>
        </p:spPr>
        <p:txBody>
          <a:bodyPr/>
          <a:lstStyle/>
          <a:p>
            <a:r>
              <a:rPr lang="en-GB" dirty="0"/>
              <a:t>Within «</a:t>
            </a:r>
            <a:r>
              <a:rPr lang="en-GB" i="1" dirty="0"/>
              <a:t>Bando per </a:t>
            </a:r>
            <a:r>
              <a:rPr lang="en-GB" i="1" dirty="0" err="1"/>
              <a:t>tesi</a:t>
            </a:r>
            <a:r>
              <a:rPr lang="en-GB" i="1" dirty="0"/>
              <a:t> </a:t>
            </a:r>
            <a:r>
              <a:rPr lang="en-GB" i="1" dirty="0" err="1"/>
              <a:t>all’estero</a:t>
            </a:r>
            <a:r>
              <a:rPr lang="en-GB" dirty="0"/>
              <a:t>»: </a:t>
            </a:r>
          </a:p>
          <a:p>
            <a:pPr lvl="1" algn="just">
              <a:buFont typeface="Wingdings" panose="05000000000000000000" pitchFamily="2" charset="2"/>
              <a:buChar char="v"/>
            </a:pPr>
            <a:r>
              <a:rPr lang="en-GB" sz="1800" i="1" dirty="0">
                <a:latin typeface="Century Gothic" panose="020B0502020202020204" pitchFamily="34" charset="0"/>
              </a:rPr>
              <a:t>Winners</a:t>
            </a:r>
            <a:r>
              <a:rPr lang="en-GB" sz="1800" dirty="0">
                <a:latin typeface="Century Gothic" panose="020B0502020202020204" pitchFamily="34" charset="0"/>
              </a:rPr>
              <a:t>: students receive a scholarship (amount to be defined) as a financial contribution for the period spent abroad.</a:t>
            </a:r>
          </a:p>
          <a:p>
            <a:pPr lvl="1" algn="just">
              <a:buFont typeface="Wingdings" panose="05000000000000000000" pitchFamily="2" charset="2"/>
              <a:buChar char="v"/>
            </a:pPr>
            <a:r>
              <a:rPr lang="en-GB" sz="1800" i="1" dirty="0">
                <a:latin typeface="Century Gothic" panose="020B0502020202020204" pitchFamily="34" charset="0"/>
              </a:rPr>
              <a:t>Winners without scholarship</a:t>
            </a:r>
            <a:r>
              <a:rPr lang="en-GB" sz="1800" dirty="0">
                <a:latin typeface="Century Gothic" panose="020B0502020202020204" pitchFamily="34" charset="0"/>
              </a:rPr>
              <a:t>: students have submitted a suitable project but they don’t receive a grant. They can spend a period abroad at their expenses and obtain the recognition in their study plan of CFU referred to the preparation for the final exam abroad.</a:t>
            </a:r>
          </a:p>
          <a:p>
            <a:pPr marL="285750" indent="-285750" algn="just">
              <a:buFont typeface="Wingdings" panose="05000000000000000000" pitchFamily="2" charset="2"/>
              <a:buChar char="v"/>
            </a:pPr>
            <a:endParaRPr lang="en-GB" dirty="0"/>
          </a:p>
          <a:p>
            <a:pPr algn="just"/>
            <a:r>
              <a:rPr lang="en-GB" dirty="0"/>
              <a:t>Within Erasmus +/Overseas:</a:t>
            </a:r>
          </a:p>
          <a:p>
            <a:pPr lvl="1" algn="just">
              <a:buFont typeface="Wingdings" panose="05000000000000000000" pitchFamily="2" charset="2"/>
              <a:buChar char="v"/>
            </a:pPr>
            <a:r>
              <a:rPr lang="en-GB" sz="1800" dirty="0">
                <a:latin typeface="Century Gothic" panose="020B0502020202020204" pitchFamily="34" charset="0"/>
              </a:rPr>
              <a:t>Students must carefully check if the mobility they are interested in includes the preparation for the final examination abroad.</a:t>
            </a:r>
          </a:p>
          <a:p>
            <a:pPr lvl="1" algn="just">
              <a:buFont typeface="Wingdings" panose="05000000000000000000" pitchFamily="2" charset="2"/>
              <a:buChar char="v"/>
            </a:pPr>
            <a:r>
              <a:rPr lang="en-GB" sz="1800" dirty="0">
                <a:latin typeface="Century Gothic" panose="020B0502020202020204" pitchFamily="34" charset="0"/>
              </a:rPr>
              <a:t>Students can carry on the preparation abroad in both cases: 1) the teaching offer by the receiving institution includes a subject similar to ours eligible for exchange incoming students; 2) in case the receiving institution does not offer a subject similar to ours, incoming exchange students can add the preparation for the final examination abroad in their Learning Agreement.</a:t>
            </a:r>
          </a:p>
          <a:p>
            <a:endParaRPr lang="it-IT" dirty="0"/>
          </a:p>
        </p:txBody>
      </p:sp>
    </p:spTree>
    <p:extLst>
      <p:ext uri="{BB962C8B-B14F-4D97-AF65-F5344CB8AC3E}">
        <p14:creationId xmlns:p14="http://schemas.microsoft.com/office/powerpoint/2010/main" val="217588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C63D0EB-83BA-4817-84F7-C6AFFCF94101}"/>
              </a:ext>
            </a:extLst>
          </p:cNvPr>
          <p:cNvSpPr>
            <a:spLocks noGrp="1"/>
          </p:cNvSpPr>
          <p:nvPr>
            <p:ph type="body" sz="quarter" idx="10"/>
          </p:nvPr>
        </p:nvSpPr>
        <p:spPr>
          <a:xfrm>
            <a:off x="411611" y="476672"/>
            <a:ext cx="8424862" cy="648071"/>
          </a:xfrm>
        </p:spPr>
        <p:txBody>
          <a:bodyPr/>
          <a:lstStyle/>
          <a:p>
            <a:r>
              <a:rPr lang="it-IT" sz="2000" dirty="0"/>
              <a:t>INCOMPATIBILITY - </a:t>
            </a:r>
            <a:r>
              <a:rPr lang="it-IT" sz="2000" dirty="0" err="1"/>
              <a:t>Scholarships</a:t>
            </a:r>
            <a:endParaRPr lang="it-IT" sz="2000" dirty="0"/>
          </a:p>
        </p:txBody>
      </p:sp>
      <p:sp>
        <p:nvSpPr>
          <p:cNvPr id="3" name="Segnaposto testo 2">
            <a:extLst>
              <a:ext uri="{FF2B5EF4-FFF2-40B4-BE49-F238E27FC236}">
                <a16:creationId xmlns:a16="http://schemas.microsoft.com/office/drawing/2014/main" id="{DFA14481-CF3B-4463-A454-822D76BC7B5B}"/>
              </a:ext>
            </a:extLst>
          </p:cNvPr>
          <p:cNvSpPr>
            <a:spLocks noGrp="1"/>
          </p:cNvSpPr>
          <p:nvPr>
            <p:ph type="body" sz="quarter" idx="11"/>
          </p:nvPr>
        </p:nvSpPr>
        <p:spPr/>
        <p:txBody>
          <a:bodyPr/>
          <a:lstStyle/>
          <a:p>
            <a:pPr algn="just"/>
            <a:r>
              <a:rPr lang="en-GB" dirty="0"/>
              <a:t>Two or more scholarships can not be granted if the periods spent abroad are </a:t>
            </a:r>
            <a:r>
              <a:rPr lang="it-IT" dirty="0" err="1"/>
              <a:t>simultaneous</a:t>
            </a:r>
            <a:r>
              <a:rPr lang="it-IT" b="1" dirty="0"/>
              <a:t>.</a:t>
            </a:r>
            <a:endParaRPr lang="en-GB" dirty="0"/>
          </a:p>
          <a:p>
            <a:pPr algn="just"/>
            <a:endParaRPr lang="en-GB" dirty="0"/>
          </a:p>
          <a:p>
            <a:pPr algn="just"/>
            <a:r>
              <a:rPr lang="en-GB" b="1" dirty="0"/>
              <a:t>Example: </a:t>
            </a:r>
          </a:p>
          <a:p>
            <a:pPr marL="285750" indent="-285750" algn="just">
              <a:buFont typeface="Arial" panose="020B0604020202020204" pitchFamily="34" charset="0"/>
              <a:buChar char="•"/>
            </a:pPr>
            <a:r>
              <a:rPr lang="en-GB" dirty="0"/>
              <a:t>Scholarships for </a:t>
            </a:r>
            <a:r>
              <a:rPr lang="en-GB" dirty="0">
                <a:hlinkClick r:id="rId2"/>
              </a:rPr>
              <a:t>Erasmus+ Mobility for Traineeships </a:t>
            </a:r>
            <a:r>
              <a:rPr lang="en-GB" dirty="0"/>
              <a:t>and for the Preparation for the Final Examination Abroad </a:t>
            </a:r>
            <a:r>
              <a:rPr lang="en-GB" u="sng" dirty="0"/>
              <a:t>can not </a:t>
            </a:r>
            <a:r>
              <a:rPr lang="en-GB" dirty="0"/>
              <a:t>be granted together, for the same period abroad. Only consecutive </a:t>
            </a:r>
            <a:r>
              <a:rPr lang="en-GB" dirty="0" err="1"/>
              <a:t>mobilities</a:t>
            </a:r>
            <a:r>
              <a:rPr lang="en-GB" dirty="0"/>
              <a:t> are allowed.</a:t>
            </a:r>
          </a:p>
          <a:p>
            <a:pPr marL="285750" indent="-285750" algn="just">
              <a:spcBef>
                <a:spcPts val="1200"/>
              </a:spcBef>
              <a:spcAft>
                <a:spcPts val="600"/>
              </a:spcAft>
              <a:buFont typeface="Arial" panose="020B0604020202020204" pitchFamily="34" charset="0"/>
              <a:buChar char="•"/>
            </a:pPr>
            <a:r>
              <a:rPr lang="en-GB" dirty="0"/>
              <a:t>Students can win a scholarship for the preparation for the final examination abroad (</a:t>
            </a:r>
            <a:r>
              <a:rPr lang="en-GB" i="1" dirty="0"/>
              <a:t>Bando </a:t>
            </a:r>
            <a:r>
              <a:rPr lang="en-GB" i="1" dirty="0" err="1"/>
              <a:t>Tesi</a:t>
            </a:r>
            <a:r>
              <a:rPr lang="en-GB" i="1" dirty="0"/>
              <a:t> </a:t>
            </a:r>
            <a:r>
              <a:rPr lang="en-GB" i="1" dirty="0" err="1"/>
              <a:t>all’estero</a:t>
            </a:r>
            <a:r>
              <a:rPr lang="en-GB" dirty="0"/>
              <a:t>) and spend in the same period a internship abroad to prepare for the final examination in Hosting Institutions (without Erasmus scholarship).</a:t>
            </a:r>
          </a:p>
          <a:p>
            <a:endParaRPr lang="it-IT" dirty="0"/>
          </a:p>
        </p:txBody>
      </p:sp>
    </p:spTree>
    <p:extLst>
      <p:ext uri="{BB962C8B-B14F-4D97-AF65-F5344CB8AC3E}">
        <p14:creationId xmlns:p14="http://schemas.microsoft.com/office/powerpoint/2010/main" val="97838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6CE8F69-6698-4AB7-B2C5-C8EB7BF85128}"/>
              </a:ext>
            </a:extLst>
          </p:cNvPr>
          <p:cNvSpPr>
            <a:spLocks noGrp="1"/>
          </p:cNvSpPr>
          <p:nvPr>
            <p:ph type="body" sz="quarter" idx="10"/>
          </p:nvPr>
        </p:nvSpPr>
        <p:spPr/>
        <p:txBody>
          <a:bodyPr/>
          <a:lstStyle/>
          <a:p>
            <a:r>
              <a:rPr lang="it-IT" dirty="0"/>
              <a:t>WRITING A DISSERTATION</a:t>
            </a:r>
          </a:p>
        </p:txBody>
      </p:sp>
      <p:sp>
        <p:nvSpPr>
          <p:cNvPr id="3" name="Segnaposto testo 2">
            <a:extLst>
              <a:ext uri="{FF2B5EF4-FFF2-40B4-BE49-F238E27FC236}">
                <a16:creationId xmlns:a16="http://schemas.microsoft.com/office/drawing/2014/main" id="{D8617831-D790-4892-A4F8-4EDF6A384CAF}"/>
              </a:ext>
            </a:extLst>
          </p:cNvPr>
          <p:cNvSpPr>
            <a:spLocks noGrp="1"/>
          </p:cNvSpPr>
          <p:nvPr>
            <p:ph type="body" sz="quarter" idx="11"/>
          </p:nvPr>
        </p:nvSpPr>
        <p:spPr/>
        <p:txBody>
          <a:bodyPr/>
          <a:lstStyle/>
          <a:p>
            <a:pPr>
              <a:spcBef>
                <a:spcPts val="1200"/>
              </a:spcBef>
              <a:spcAft>
                <a:spcPts val="600"/>
              </a:spcAft>
            </a:pPr>
            <a:endParaRPr lang="en-GB" dirty="0"/>
          </a:p>
          <a:p>
            <a:pPr>
              <a:spcBef>
                <a:spcPts val="1200"/>
              </a:spcBef>
              <a:spcAft>
                <a:spcPts val="600"/>
              </a:spcAft>
            </a:pPr>
            <a:r>
              <a:rPr lang="en-GB" dirty="0"/>
              <a:t>Rules on preparing the </a:t>
            </a:r>
            <a:r>
              <a:rPr lang="en-GB" u="sng" dirty="0">
                <a:hlinkClick r:id="rId2"/>
              </a:rPr>
              <a:t>dissertation</a:t>
            </a:r>
            <a:r>
              <a:rPr lang="en-GB" u="sng" dirty="0"/>
              <a:t> do not change</a:t>
            </a:r>
            <a:r>
              <a:rPr lang="en-GB" dirty="0"/>
              <a:t>, regardless the option chosen in the study plan for the preparation for the final exam:</a:t>
            </a:r>
          </a:p>
          <a:p>
            <a:pPr marL="342900" indent="-342900">
              <a:lnSpc>
                <a:spcPct val="150000"/>
              </a:lnSpc>
              <a:buFont typeface="+mj-lt"/>
              <a:buAutoNum type="arabicParenR"/>
            </a:pPr>
            <a:r>
              <a:rPr lang="en-GB" sz="1400" dirty="0"/>
              <a:t>Final Examination(18CFU)</a:t>
            </a:r>
          </a:p>
          <a:p>
            <a:pPr marL="342900" indent="-342900">
              <a:lnSpc>
                <a:spcPct val="150000"/>
              </a:lnSpc>
              <a:buFont typeface="+mj-lt"/>
              <a:buAutoNum type="arabicParenR"/>
            </a:pPr>
            <a:r>
              <a:rPr lang="en-GB" sz="1400" dirty="0"/>
              <a:t>Final Examination (6 CFU) + preparation abroad (12 CFU)</a:t>
            </a:r>
          </a:p>
          <a:p>
            <a:pPr marL="342900" indent="-342900">
              <a:lnSpc>
                <a:spcPct val="150000"/>
              </a:lnSpc>
              <a:buFont typeface="+mj-lt"/>
              <a:buAutoNum type="arabicParenR"/>
            </a:pPr>
            <a:r>
              <a:rPr lang="en-GB" sz="1400" dirty="0"/>
              <a:t>Final Examination(6 CFU) + Internship abroad to prepare for the final examination (6 CFU) + Preparation abroad (6 CFU)</a:t>
            </a:r>
          </a:p>
          <a:p>
            <a:pPr>
              <a:spcBef>
                <a:spcPts val="1200"/>
              </a:spcBef>
              <a:spcAft>
                <a:spcPts val="600"/>
              </a:spcAft>
            </a:pPr>
            <a:r>
              <a:rPr lang="en-GB" b="1" u="sng" dirty="0"/>
              <a:t>Example</a:t>
            </a:r>
            <a:r>
              <a:rPr lang="en-GB" dirty="0"/>
              <a:t>: dissertation must always be </a:t>
            </a:r>
            <a:r>
              <a:rPr lang="en-GB" i="1" dirty="0"/>
              <a:t>at least</a:t>
            </a:r>
            <a:r>
              <a:rPr lang="en-GB" dirty="0"/>
              <a:t> 150 pages long.</a:t>
            </a:r>
          </a:p>
          <a:p>
            <a:endParaRPr lang="en-GB" dirty="0"/>
          </a:p>
        </p:txBody>
      </p:sp>
    </p:spTree>
    <p:extLst>
      <p:ext uri="{BB962C8B-B14F-4D97-AF65-F5344CB8AC3E}">
        <p14:creationId xmlns:p14="http://schemas.microsoft.com/office/powerpoint/2010/main" val="291487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4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PREPARING THE STUDY PLAN</a:t>
            </a:r>
          </a:p>
        </p:txBody>
      </p:sp>
      <p:sp>
        <p:nvSpPr>
          <p:cNvPr id="3" name="Segnaposto testo 2"/>
          <p:cNvSpPr>
            <a:spLocks noGrp="1"/>
          </p:cNvSpPr>
          <p:nvPr>
            <p:ph type="body" sz="quarter" idx="11"/>
          </p:nvPr>
        </p:nvSpPr>
        <p:spPr>
          <a:xfrm>
            <a:off x="179512" y="1268760"/>
            <a:ext cx="8424862" cy="4536405"/>
          </a:xfrm>
        </p:spPr>
        <p:txBody>
          <a:bodyPr/>
          <a:lstStyle/>
          <a:p>
            <a:pPr marL="285750" indent="-285750">
              <a:spcBef>
                <a:spcPts val="1200"/>
              </a:spcBef>
              <a:spcAft>
                <a:spcPts val="600"/>
              </a:spcAft>
              <a:buFont typeface="Arial" panose="020B0604020202020204" pitchFamily="34" charset="0"/>
              <a:buChar char="•"/>
            </a:pPr>
            <a:r>
              <a:rPr lang="en-GB" dirty="0"/>
              <a:t>The study plan can be submitted or amended for each academic year only in two distinct periods. Deadlines are available in the web site «Preparing the Study Plan», in the «</a:t>
            </a:r>
            <a:r>
              <a:rPr lang="en-GB" i="1" dirty="0"/>
              <a:t>Studying</a:t>
            </a:r>
            <a:r>
              <a:rPr lang="en-GB" dirty="0"/>
              <a:t>» section of the degree programme.</a:t>
            </a:r>
          </a:p>
          <a:p>
            <a:pPr marL="285750" indent="-285750">
              <a:spcBef>
                <a:spcPts val="1200"/>
              </a:spcBef>
              <a:spcAft>
                <a:spcPts val="600"/>
              </a:spcAft>
              <a:buFont typeface="Arial" panose="020B0604020202020204" pitchFamily="34" charset="0"/>
              <a:buChar char="•"/>
            </a:pPr>
            <a:r>
              <a:rPr lang="en-GB" dirty="0"/>
              <a:t>Study plans submitted in the first period can be changed for the current academic year in the second period. </a:t>
            </a:r>
          </a:p>
          <a:p>
            <a:pPr marL="285750" indent="-285750" algn="just">
              <a:spcBef>
                <a:spcPts val="1200"/>
              </a:spcBef>
              <a:spcAft>
                <a:spcPts val="600"/>
              </a:spcAft>
              <a:buFont typeface="Arial" panose="020B0604020202020204" pitchFamily="34" charset="0"/>
              <a:buChar char="•"/>
              <a:defRPr/>
            </a:pPr>
            <a:r>
              <a:rPr lang="en-GB" dirty="0"/>
              <a:t>The study plan can be amended and saved many times within the deadlines. Any change to the study plan is immediately effective after it has been saved.</a:t>
            </a:r>
          </a:p>
          <a:p>
            <a:pPr marL="285750" indent="-285750" algn="just">
              <a:spcBef>
                <a:spcPts val="1200"/>
              </a:spcBef>
              <a:spcAft>
                <a:spcPts val="600"/>
              </a:spcAft>
              <a:buFont typeface="Arial" panose="020B0604020202020204" pitchFamily="34" charset="0"/>
              <a:buChar char="•"/>
              <a:defRPr/>
            </a:pPr>
            <a:r>
              <a:rPr lang="en-GB" b="1" dirty="0"/>
              <a:t>Attention</a:t>
            </a:r>
            <a:r>
              <a:rPr lang="en-GB" dirty="0"/>
              <a:t>: after the deadline of the second period, the last study plan submitted will be deemed valid and no further change will be possible for the current academic year.</a:t>
            </a:r>
          </a:p>
        </p:txBody>
      </p:sp>
    </p:spTree>
    <p:extLst>
      <p:ext uri="{BB962C8B-B14F-4D97-AF65-F5344CB8AC3E}">
        <p14:creationId xmlns:p14="http://schemas.microsoft.com/office/powerpoint/2010/main" val="119944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AMENDMENT OF THE STUDY PLAN</a:t>
            </a:r>
          </a:p>
          <a:p>
            <a:endParaRPr lang="it-IT" dirty="0"/>
          </a:p>
        </p:txBody>
      </p:sp>
      <p:sp>
        <p:nvSpPr>
          <p:cNvPr id="3" name="Segnaposto testo 2"/>
          <p:cNvSpPr>
            <a:spLocks noGrp="1"/>
          </p:cNvSpPr>
          <p:nvPr>
            <p:ph type="body" sz="quarter" idx="11"/>
          </p:nvPr>
        </p:nvSpPr>
        <p:spPr/>
        <p:txBody>
          <a:bodyPr/>
          <a:lstStyle/>
          <a:p>
            <a:r>
              <a:rPr lang="en-GB" b="1" u="sng" dirty="0"/>
              <a:t>ATTENTION: ONLY section FINAL EXAMINATION</a:t>
            </a:r>
            <a:r>
              <a:rPr lang="en-GB" b="1" dirty="0"/>
              <a:t> </a:t>
            </a:r>
          </a:p>
          <a:p>
            <a:endParaRPr lang="en-GB" b="1" dirty="0"/>
          </a:p>
          <a:p>
            <a:pPr algn="just"/>
            <a:r>
              <a:rPr lang="en-GB" dirty="0"/>
              <a:t>Students intending to graduate in the autumn or winter session (November or March) who can not change the study plan previously submitted via SOL – Studenti Online under penalty of exclusion from graduation session II and III, can change their study plan beyond the deadlines.</a:t>
            </a:r>
          </a:p>
          <a:p>
            <a:pPr algn="just"/>
            <a:endParaRPr lang="en-GB" dirty="0"/>
          </a:p>
          <a:p>
            <a:pPr algn="just"/>
            <a:r>
              <a:rPr lang="en-GB" dirty="0"/>
              <a:t>In this case students </a:t>
            </a:r>
            <a:r>
              <a:rPr lang="en-GB" u="sng" dirty="0"/>
              <a:t>must ask </a:t>
            </a:r>
            <a:r>
              <a:rPr lang="en-GB" dirty="0"/>
              <a:t>via mail the requested change to: </a:t>
            </a:r>
          </a:p>
          <a:p>
            <a:pPr algn="just"/>
            <a:r>
              <a:rPr lang="en-GB" dirty="0"/>
              <a:t>- the Student Administration Office (</a:t>
            </a:r>
            <a:r>
              <a:rPr lang="en-GB" dirty="0">
                <a:hlinkClick r:id="rId2"/>
              </a:rPr>
              <a:t>seglet@unibo.it</a:t>
            </a:r>
            <a:r>
              <a:rPr lang="en-GB" dirty="0"/>
              <a:t>) or </a:t>
            </a:r>
          </a:p>
          <a:p>
            <a:pPr algn="just"/>
            <a:r>
              <a:rPr lang="en-GB" dirty="0"/>
              <a:t>- the Degree Programme Office (</a:t>
            </a:r>
            <a:r>
              <a:rPr lang="en-GB" dirty="0">
                <a:hlinkClick r:id="rId3"/>
              </a:rPr>
              <a:t>info.lettere@unibo.it</a:t>
            </a:r>
            <a:r>
              <a:rPr lang="en-GB" dirty="0"/>
              <a:t>). </a:t>
            </a:r>
          </a:p>
          <a:p>
            <a:pPr algn="just"/>
            <a:r>
              <a:rPr lang="en-GB" dirty="0"/>
              <a:t/>
            </a:r>
            <a:br>
              <a:rPr lang="en-GB" dirty="0"/>
            </a:br>
            <a:r>
              <a:rPr lang="en-GB" dirty="0"/>
              <a:t>This change will be fulfilled within the deadline of the graduation requirements of the specified session</a:t>
            </a:r>
            <a:r>
              <a:rPr lang="en-GB" dirty="0">
                <a:solidFill>
                  <a:srgbClr val="FF0000"/>
                </a:solidFill>
              </a:rPr>
              <a:t>.</a:t>
            </a:r>
          </a:p>
          <a:p>
            <a:endParaRPr lang="it-IT" dirty="0"/>
          </a:p>
        </p:txBody>
      </p:sp>
    </p:spTree>
    <p:extLst>
      <p:ext uri="{BB962C8B-B14F-4D97-AF65-F5344CB8AC3E}">
        <p14:creationId xmlns:p14="http://schemas.microsoft.com/office/powerpoint/2010/main" val="126343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FINAL EXAMINATION</a:t>
            </a:r>
          </a:p>
        </p:txBody>
      </p:sp>
      <p:sp>
        <p:nvSpPr>
          <p:cNvPr id="3" name="Segnaposto testo 2"/>
          <p:cNvSpPr>
            <a:spLocks noGrp="1"/>
          </p:cNvSpPr>
          <p:nvPr>
            <p:ph type="body" sz="quarter" idx="11"/>
          </p:nvPr>
        </p:nvSpPr>
        <p:spPr/>
        <p:txBody>
          <a:bodyPr/>
          <a:lstStyle/>
          <a:p>
            <a:endParaRPr lang="en-GB" dirty="0"/>
          </a:p>
          <a:p>
            <a:r>
              <a:rPr lang="en-GB" dirty="0"/>
              <a:t>In your study plan, you can choose among three different options of final exam.</a:t>
            </a:r>
          </a:p>
          <a:p>
            <a:endParaRPr lang="en-GB" dirty="0"/>
          </a:p>
          <a:p>
            <a:r>
              <a:rPr lang="en-GB" dirty="0"/>
              <a:t>In two options you can obtain some of 18 CFU through different activities.</a:t>
            </a:r>
          </a:p>
          <a:p>
            <a:endParaRPr lang="en-GB" dirty="0"/>
          </a:p>
          <a:p>
            <a:pPr marL="342900" indent="-342900">
              <a:lnSpc>
                <a:spcPct val="150000"/>
              </a:lnSpc>
              <a:buFont typeface="+mj-lt"/>
              <a:buAutoNum type="arabicParenR"/>
            </a:pPr>
            <a:r>
              <a:rPr lang="en-GB" dirty="0"/>
              <a:t>Final Examination (18CFU)</a:t>
            </a:r>
          </a:p>
          <a:p>
            <a:pPr marL="342900" indent="-342900">
              <a:lnSpc>
                <a:spcPct val="150000"/>
              </a:lnSpc>
              <a:buFont typeface="+mj-lt"/>
              <a:buAutoNum type="arabicParenR"/>
            </a:pPr>
            <a:r>
              <a:rPr lang="en-GB" dirty="0"/>
              <a:t>Final Examination (6 CFU) + preparation abroad (12 CFU)</a:t>
            </a:r>
          </a:p>
          <a:p>
            <a:pPr marL="342900" indent="-342900">
              <a:lnSpc>
                <a:spcPct val="150000"/>
              </a:lnSpc>
              <a:buFont typeface="+mj-lt"/>
              <a:buAutoNum type="arabicParenR"/>
            </a:pPr>
            <a:r>
              <a:rPr lang="en-GB" dirty="0"/>
              <a:t>Final Examination(6 CFU) + Internship abroad to prepare for the final examination (6 CFU) + Preparation abroad (6 CFU)</a:t>
            </a:r>
          </a:p>
          <a:p>
            <a:endParaRPr lang="it-IT" dirty="0"/>
          </a:p>
        </p:txBody>
      </p:sp>
    </p:spTree>
    <p:extLst>
      <p:ext uri="{BB962C8B-B14F-4D97-AF65-F5344CB8AC3E}">
        <p14:creationId xmlns:p14="http://schemas.microsoft.com/office/powerpoint/2010/main" val="120675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0004765-1D92-414C-B8C7-4384ED05DB3B}"/>
              </a:ext>
            </a:extLst>
          </p:cNvPr>
          <p:cNvSpPr>
            <a:spLocks noGrp="1"/>
          </p:cNvSpPr>
          <p:nvPr>
            <p:ph type="body" sz="quarter" idx="10"/>
          </p:nvPr>
        </p:nvSpPr>
        <p:spPr>
          <a:xfrm>
            <a:off x="395288" y="476673"/>
            <a:ext cx="8424862" cy="432047"/>
          </a:xfrm>
        </p:spPr>
        <p:txBody>
          <a:bodyPr/>
          <a:lstStyle/>
          <a:p>
            <a:r>
              <a:rPr lang="it-IT" dirty="0" err="1"/>
              <a:t>Final</a:t>
            </a:r>
            <a:r>
              <a:rPr lang="it-IT" dirty="0"/>
              <a:t> </a:t>
            </a:r>
            <a:r>
              <a:rPr lang="it-IT" dirty="0" err="1"/>
              <a:t>Examination</a:t>
            </a:r>
            <a:r>
              <a:rPr lang="it-IT" dirty="0"/>
              <a:t>- 1</a:t>
            </a:r>
          </a:p>
        </p:txBody>
      </p:sp>
      <p:sp>
        <p:nvSpPr>
          <p:cNvPr id="3" name="Segnaposto testo 2">
            <a:extLst>
              <a:ext uri="{FF2B5EF4-FFF2-40B4-BE49-F238E27FC236}">
                <a16:creationId xmlns:a16="http://schemas.microsoft.com/office/drawing/2014/main" id="{EDDF0D40-D24F-48FC-BAC8-FBD44EB5FF33}"/>
              </a:ext>
            </a:extLst>
          </p:cNvPr>
          <p:cNvSpPr>
            <a:spLocks noGrp="1"/>
          </p:cNvSpPr>
          <p:nvPr>
            <p:ph type="body" sz="quarter" idx="11"/>
          </p:nvPr>
        </p:nvSpPr>
        <p:spPr>
          <a:xfrm>
            <a:off x="395288" y="1412875"/>
            <a:ext cx="8424862" cy="1296045"/>
          </a:xfrm>
        </p:spPr>
        <p:txBody>
          <a:bodyPr/>
          <a:lstStyle/>
          <a:p>
            <a:r>
              <a:rPr lang="en-GB" b="1" dirty="0"/>
              <a:t>Final Examination (18 CFU): </a:t>
            </a:r>
          </a:p>
          <a:p>
            <a:endParaRPr lang="en-GB" dirty="0"/>
          </a:p>
          <a:p>
            <a:r>
              <a:rPr lang="en-GB" dirty="0"/>
              <a:t>This option does not include any institutional activity abroad.</a:t>
            </a:r>
          </a:p>
          <a:p>
            <a:endParaRPr lang="en-GB" dirty="0"/>
          </a:p>
        </p:txBody>
      </p:sp>
    </p:spTree>
    <p:extLst>
      <p:ext uri="{BB962C8B-B14F-4D97-AF65-F5344CB8AC3E}">
        <p14:creationId xmlns:p14="http://schemas.microsoft.com/office/powerpoint/2010/main" val="246039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C9C1D05-6FAE-463A-A751-D164ACF48723}"/>
              </a:ext>
            </a:extLst>
          </p:cNvPr>
          <p:cNvSpPr>
            <a:spLocks noGrp="1"/>
          </p:cNvSpPr>
          <p:nvPr>
            <p:ph type="body" sz="quarter" idx="10"/>
          </p:nvPr>
        </p:nvSpPr>
        <p:spPr/>
        <p:txBody>
          <a:bodyPr/>
          <a:lstStyle/>
          <a:p>
            <a:r>
              <a:rPr lang="it-IT" dirty="0" err="1"/>
              <a:t>Final</a:t>
            </a:r>
            <a:r>
              <a:rPr lang="it-IT" dirty="0"/>
              <a:t> </a:t>
            </a:r>
            <a:r>
              <a:rPr lang="it-IT" dirty="0" err="1"/>
              <a:t>examination</a:t>
            </a:r>
            <a:r>
              <a:rPr lang="it-IT" dirty="0"/>
              <a:t> - 2</a:t>
            </a:r>
          </a:p>
          <a:p>
            <a:endParaRPr lang="it-IT" dirty="0"/>
          </a:p>
        </p:txBody>
      </p:sp>
      <p:sp>
        <p:nvSpPr>
          <p:cNvPr id="3" name="Segnaposto testo 2">
            <a:extLst>
              <a:ext uri="{FF2B5EF4-FFF2-40B4-BE49-F238E27FC236}">
                <a16:creationId xmlns:a16="http://schemas.microsoft.com/office/drawing/2014/main" id="{30C2EA93-8BE6-4CC4-A022-F6D0653D5F3B}"/>
              </a:ext>
            </a:extLst>
          </p:cNvPr>
          <p:cNvSpPr>
            <a:spLocks noGrp="1"/>
          </p:cNvSpPr>
          <p:nvPr>
            <p:ph type="body" sz="quarter" idx="11"/>
          </p:nvPr>
        </p:nvSpPr>
        <p:spPr/>
        <p:txBody>
          <a:bodyPr/>
          <a:lstStyle/>
          <a:p>
            <a:pPr marL="285750" indent="-285750" algn="just">
              <a:spcBef>
                <a:spcPts val="600"/>
              </a:spcBef>
              <a:spcAft>
                <a:spcPts val="600"/>
              </a:spcAft>
              <a:buFont typeface="Arial" panose="020B0604020202020204" pitchFamily="34" charset="0"/>
              <a:buChar char="•"/>
            </a:pPr>
            <a:r>
              <a:rPr lang="en-GB" b="1" dirty="0"/>
              <a:t>Final Examination (6 CFU) with preparation abroad (12 CFU): </a:t>
            </a:r>
          </a:p>
          <a:p>
            <a:pPr algn="just">
              <a:spcBef>
                <a:spcPts val="600"/>
              </a:spcBef>
              <a:spcAft>
                <a:spcPts val="600"/>
              </a:spcAft>
            </a:pPr>
            <a:endParaRPr lang="en-GB" dirty="0"/>
          </a:p>
          <a:p>
            <a:pPr algn="just">
              <a:spcBef>
                <a:spcPts val="600"/>
              </a:spcBef>
              <a:spcAft>
                <a:spcPts val="600"/>
              </a:spcAft>
            </a:pPr>
            <a:r>
              <a:rPr lang="en-GB" dirty="0"/>
              <a:t>This option includes a period of research abroad  in agreement with the supervisor. A financial contribution can be granted for the preparation for the final examination abroad (</a:t>
            </a:r>
            <a:r>
              <a:rPr lang="en-GB" i="1" dirty="0"/>
              <a:t>Bando </a:t>
            </a:r>
            <a:r>
              <a:rPr lang="en-GB" i="1" dirty="0" err="1"/>
              <a:t>Tesi</a:t>
            </a:r>
            <a:r>
              <a:rPr lang="en-GB" i="1" dirty="0"/>
              <a:t> </a:t>
            </a:r>
            <a:r>
              <a:rPr lang="en-GB" i="1" dirty="0" err="1"/>
              <a:t>all’estero</a:t>
            </a:r>
            <a:r>
              <a:rPr lang="en-GB" dirty="0"/>
              <a:t>)as follows:</a:t>
            </a:r>
          </a:p>
          <a:p>
            <a:pPr marL="1028700" lvl="1" algn="just">
              <a:spcBef>
                <a:spcPts val="600"/>
              </a:spcBef>
              <a:spcAft>
                <a:spcPts val="600"/>
              </a:spcAft>
              <a:buFont typeface="Arial" panose="020B0604020202020204" pitchFamily="34" charset="0"/>
              <a:buChar char="•"/>
            </a:pPr>
            <a:r>
              <a:rPr lang="en-GB" sz="1800" dirty="0">
                <a:latin typeface="Century Gothic" panose="020B0502020202020204" pitchFamily="34" charset="0"/>
              </a:rPr>
              <a:t>12 CFU are recognized for the period spent abroad exclusively with the aim to complete the dissertation. The supervisor will then check if the agreed activity abroad has been completely carried out and will certify 12 CFU. Additional credits obtained in mobility programmes agreed with the supervisor at a partner university can be also recognized.</a:t>
            </a:r>
          </a:p>
          <a:p>
            <a:pPr marL="1028700" lvl="1" algn="just">
              <a:spcBef>
                <a:spcPts val="600"/>
              </a:spcBef>
              <a:spcAft>
                <a:spcPts val="600"/>
              </a:spcAft>
              <a:buFont typeface="Arial" panose="020B0604020202020204" pitchFamily="34" charset="0"/>
              <a:buChar char="•"/>
            </a:pPr>
            <a:r>
              <a:rPr lang="en-GB" sz="1800" dirty="0">
                <a:latin typeface="Century Gothic" panose="020B0502020202020204" pitchFamily="34" charset="0"/>
              </a:rPr>
              <a:t>6 CFU refer to the conclusion of the dissertation.</a:t>
            </a:r>
          </a:p>
          <a:p>
            <a:endParaRPr lang="it-IT" dirty="0"/>
          </a:p>
        </p:txBody>
      </p:sp>
    </p:spTree>
    <p:extLst>
      <p:ext uri="{BB962C8B-B14F-4D97-AF65-F5344CB8AC3E}">
        <p14:creationId xmlns:p14="http://schemas.microsoft.com/office/powerpoint/2010/main" val="255518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532D63C-FF8E-493A-9C96-86BE4A1B99A8}"/>
              </a:ext>
            </a:extLst>
          </p:cNvPr>
          <p:cNvSpPr>
            <a:spLocks noGrp="1"/>
          </p:cNvSpPr>
          <p:nvPr>
            <p:ph type="body" sz="quarter" idx="10"/>
          </p:nvPr>
        </p:nvSpPr>
        <p:spPr/>
        <p:txBody>
          <a:bodyPr/>
          <a:lstStyle/>
          <a:p>
            <a:r>
              <a:rPr lang="it-IT" dirty="0" err="1"/>
              <a:t>Final</a:t>
            </a:r>
            <a:r>
              <a:rPr lang="it-IT" dirty="0"/>
              <a:t> </a:t>
            </a:r>
            <a:r>
              <a:rPr lang="it-IT" dirty="0" err="1"/>
              <a:t>examination</a:t>
            </a:r>
            <a:r>
              <a:rPr lang="it-IT" dirty="0"/>
              <a:t> - 3</a:t>
            </a:r>
          </a:p>
          <a:p>
            <a:endParaRPr lang="it-IT" dirty="0"/>
          </a:p>
        </p:txBody>
      </p:sp>
      <p:sp>
        <p:nvSpPr>
          <p:cNvPr id="3" name="Segnaposto testo 2">
            <a:extLst>
              <a:ext uri="{FF2B5EF4-FFF2-40B4-BE49-F238E27FC236}">
                <a16:creationId xmlns:a16="http://schemas.microsoft.com/office/drawing/2014/main" id="{4383E6AB-E5CD-4A98-B48C-EBB3B394C423}"/>
              </a:ext>
            </a:extLst>
          </p:cNvPr>
          <p:cNvSpPr>
            <a:spLocks noGrp="1"/>
          </p:cNvSpPr>
          <p:nvPr>
            <p:ph type="body" sz="quarter" idx="11"/>
          </p:nvPr>
        </p:nvSpPr>
        <p:spPr>
          <a:xfrm>
            <a:off x="359569" y="980728"/>
            <a:ext cx="8424862" cy="4536405"/>
          </a:xfrm>
        </p:spPr>
        <p:txBody>
          <a:bodyPr/>
          <a:lstStyle/>
          <a:p>
            <a:pPr marL="285750" indent="-285750" algn="just">
              <a:buFont typeface="Arial" panose="020B0604020202020204" pitchFamily="34" charset="0"/>
              <a:buChar char="•"/>
            </a:pPr>
            <a:r>
              <a:rPr lang="en-GB" b="1" dirty="0"/>
              <a:t>Final Examination (6 CFU) + Internship abroad to prepare for the final examination (6 CFU) + Preparation abroad (6 CFU)</a:t>
            </a:r>
            <a:r>
              <a:rPr lang="en-GB" dirty="0"/>
              <a:t>: </a:t>
            </a:r>
          </a:p>
          <a:p>
            <a:pPr algn="just"/>
            <a:endParaRPr lang="en-GB" dirty="0"/>
          </a:p>
          <a:p>
            <a:pPr algn="just"/>
            <a:r>
              <a:rPr lang="en-GB" dirty="0"/>
              <a:t>This option also includes a period of research abroad  in agreement with the supervisor. A financial contribution can be granted for the preparation for the final examination abroad (</a:t>
            </a:r>
            <a:r>
              <a:rPr lang="en-GB" i="1" dirty="0"/>
              <a:t>Bando </a:t>
            </a:r>
            <a:r>
              <a:rPr lang="en-GB" i="1" dirty="0" err="1"/>
              <a:t>Tesi</a:t>
            </a:r>
            <a:r>
              <a:rPr lang="en-GB" i="1" dirty="0"/>
              <a:t> </a:t>
            </a:r>
            <a:r>
              <a:rPr lang="en-GB" i="1" dirty="0" err="1"/>
              <a:t>all’estero</a:t>
            </a:r>
            <a:r>
              <a:rPr lang="en-GB" dirty="0"/>
              <a:t>) as follows:</a:t>
            </a:r>
          </a:p>
          <a:p>
            <a:pPr marL="1028700" lvl="1" algn="just">
              <a:buFont typeface="Arial" panose="020B0604020202020204" pitchFamily="34" charset="0"/>
              <a:buChar char="•"/>
            </a:pPr>
            <a:r>
              <a:rPr lang="en-GB" sz="1800" dirty="0">
                <a:latin typeface="Century Gothic" panose="020B0502020202020204" pitchFamily="34" charset="0"/>
              </a:rPr>
              <a:t>6 CFU are recognized for the period spent abroad exclusively with the aim to complete the dissertation. The supervisor will then check if the agreed activity abroad has been completely carried out and will certify 6 CFU.</a:t>
            </a:r>
          </a:p>
          <a:p>
            <a:pPr marL="1028700" lvl="1" algn="just">
              <a:buFont typeface="Arial" panose="020B0604020202020204" pitchFamily="34" charset="0"/>
              <a:buChar char="•"/>
            </a:pPr>
            <a:r>
              <a:rPr lang="en-GB" sz="1800" dirty="0">
                <a:latin typeface="Century Gothic" panose="020B0502020202020204" pitchFamily="34" charset="0"/>
              </a:rPr>
              <a:t>6 CFU ​are recognized for the internship abroad agreed with the supervisor and related to the dissertation. </a:t>
            </a:r>
          </a:p>
          <a:p>
            <a:pPr marL="1028700" lvl="1" algn="just">
              <a:buFont typeface="Arial" panose="020B0604020202020204" pitchFamily="34" charset="0"/>
              <a:buChar char="•"/>
            </a:pPr>
            <a:r>
              <a:rPr lang="en-GB" sz="1800" dirty="0">
                <a:latin typeface="Century Gothic" panose="020B0502020202020204" pitchFamily="34" charset="0"/>
              </a:rPr>
              <a:t>12 CFU refer to the conclusion of the dissertation</a:t>
            </a:r>
            <a:r>
              <a:rPr lang="it-IT" sz="1800" dirty="0">
                <a:latin typeface="Century Gothic" panose="020B0502020202020204" pitchFamily="34" charset="0"/>
              </a:rPr>
              <a:t>.</a:t>
            </a:r>
          </a:p>
          <a:p>
            <a:endParaRPr lang="it-IT" dirty="0"/>
          </a:p>
        </p:txBody>
      </p:sp>
    </p:spTree>
    <p:extLst>
      <p:ext uri="{BB962C8B-B14F-4D97-AF65-F5344CB8AC3E}">
        <p14:creationId xmlns:p14="http://schemas.microsoft.com/office/powerpoint/2010/main" val="117181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6F0848F-D57E-4C92-95E5-9551C9F7D9D5}"/>
              </a:ext>
            </a:extLst>
          </p:cNvPr>
          <p:cNvSpPr>
            <a:spLocks noGrp="1"/>
          </p:cNvSpPr>
          <p:nvPr>
            <p:ph type="body" sz="quarter" idx="10"/>
          </p:nvPr>
        </p:nvSpPr>
        <p:spPr>
          <a:xfrm>
            <a:off x="179512" y="476673"/>
            <a:ext cx="8784976" cy="360039"/>
          </a:xfrm>
        </p:spPr>
        <p:txBody>
          <a:bodyPr/>
          <a:lstStyle/>
          <a:p>
            <a:pPr algn="just"/>
            <a:r>
              <a:rPr lang="it-IT" sz="2000" dirty="0"/>
              <a:t>INTERNSHIP ABROAD TO PREPARE FOR THE FINAL EXAMINATION</a:t>
            </a:r>
          </a:p>
        </p:txBody>
      </p:sp>
      <p:sp>
        <p:nvSpPr>
          <p:cNvPr id="3" name="Segnaposto testo 2">
            <a:extLst>
              <a:ext uri="{FF2B5EF4-FFF2-40B4-BE49-F238E27FC236}">
                <a16:creationId xmlns:a16="http://schemas.microsoft.com/office/drawing/2014/main" id="{04037597-E182-441B-A5F0-7DA8D11F1AB7}"/>
              </a:ext>
            </a:extLst>
          </p:cNvPr>
          <p:cNvSpPr>
            <a:spLocks noGrp="1"/>
          </p:cNvSpPr>
          <p:nvPr>
            <p:ph type="body" sz="quarter" idx="11"/>
          </p:nvPr>
        </p:nvSpPr>
        <p:spPr>
          <a:xfrm>
            <a:off x="395288" y="908721"/>
            <a:ext cx="8424862" cy="5472608"/>
          </a:xfrm>
        </p:spPr>
        <p:txBody>
          <a:bodyPr/>
          <a:lstStyle/>
          <a:p>
            <a:pPr marL="285750" indent="-285750" algn="just">
              <a:buFont typeface="Arial" panose="020B0604020202020204" pitchFamily="34" charset="0"/>
              <a:buChar char="•"/>
            </a:pPr>
            <a:r>
              <a:rPr lang="en-GB" sz="1600" dirty="0"/>
              <a:t>Internship abroad to prepare for the final examination is not linked to a curricular internship. In case students decide to spend both kind of internships, they must be activated separately.</a:t>
            </a:r>
          </a:p>
          <a:p>
            <a:pPr marL="285750" indent="-285750" algn="just">
              <a:buFont typeface="Arial" panose="020B0604020202020204" pitchFamily="34" charset="0"/>
              <a:buChar char="•"/>
            </a:pPr>
            <a:r>
              <a:rPr lang="en-GB" sz="1600" dirty="0"/>
              <a:t>In case both kind of internship are planned at the same Hosting Institution, they must be activated separately.</a:t>
            </a:r>
          </a:p>
          <a:p>
            <a:pPr marL="285750" indent="-285750" algn="just">
              <a:buFont typeface="Arial" panose="020B0604020202020204" pitchFamily="34" charset="0"/>
              <a:buChar char="•"/>
            </a:pPr>
            <a:r>
              <a:rPr lang="en-GB" sz="1600" dirty="0"/>
              <a:t>Students who include in their study plan internship abroad to prepare for the final examination must choose the subject of the dissertation and find on time the Hosting Institution. They are not directly assigned by the degree programme.</a:t>
            </a:r>
          </a:p>
          <a:p>
            <a:pPr marL="285750" indent="-285750" algn="just">
              <a:buFont typeface="Arial" panose="020B0604020202020204" pitchFamily="34" charset="0"/>
              <a:buChar char="•"/>
            </a:pPr>
            <a:r>
              <a:rPr lang="en-GB" sz="1600" dirty="0"/>
              <a:t>“Internship abroad for the preparation of the final examination” are  verbalized on </a:t>
            </a:r>
            <a:r>
              <a:rPr lang="en-GB" sz="1600" dirty="0" err="1"/>
              <a:t>Almaesami</a:t>
            </a:r>
            <a:r>
              <a:rPr lang="en-GB" sz="1600" dirty="0"/>
              <a:t> as any other academic activity within the deadline to be admitted for the graduation.</a:t>
            </a:r>
          </a:p>
          <a:p>
            <a:pPr marL="285750" indent="-285750" algn="just">
              <a:buFont typeface="Arial" panose="020B0604020202020204" pitchFamily="34" charset="0"/>
              <a:buChar char="•"/>
            </a:pPr>
            <a:r>
              <a:rPr lang="en-GB" sz="1600" dirty="0"/>
              <a:t>An </a:t>
            </a:r>
            <a:r>
              <a:rPr lang="en-GB" sz="1600" dirty="0">
                <a:hlinkClick r:id="rId2"/>
              </a:rPr>
              <a:t>extra-university activity </a:t>
            </a:r>
            <a:r>
              <a:rPr lang="en-GB" sz="1600" dirty="0"/>
              <a:t>related and consistent with the subjects and goals of ACRA can be acknowledged as internship. In case of acknowledgement request of internship abroad for preparation of the final examination, the activity must be carried out abroad.</a:t>
            </a:r>
          </a:p>
          <a:p>
            <a:endParaRPr lang="it-IT" sz="1600" b="1" u="sng" dirty="0"/>
          </a:p>
          <a:p>
            <a:r>
              <a:rPr lang="it-IT" sz="1600" b="1" u="sng" dirty="0" err="1"/>
              <a:t>Internship</a:t>
            </a:r>
            <a:r>
              <a:rPr lang="it-IT" sz="1600" b="1" u="sng" dirty="0"/>
              <a:t> Office: </a:t>
            </a:r>
            <a:endParaRPr lang="it-IT" sz="1600" dirty="0"/>
          </a:p>
          <a:p>
            <a:r>
              <a:rPr lang="it-IT" sz="1600" dirty="0"/>
              <a:t>Email: </a:t>
            </a:r>
            <a:r>
              <a:rPr lang="it-IT" sz="1600" dirty="0">
                <a:hlinkClick r:id="rId3">
                  <a:extLst>
                    <a:ext uri="{A12FA001-AC4F-418D-AE19-62706E023703}">
                      <ahyp:hlinkClr xmlns:ahyp="http://schemas.microsoft.com/office/drawing/2018/hyperlinkcolor" xmlns="" val="tx"/>
                    </a:ext>
                  </a:extLst>
                </a:hlinkClick>
              </a:rPr>
              <a:t>aform.tirocinilettere@unibo.it</a:t>
            </a:r>
            <a:r>
              <a:rPr lang="it-IT" sz="1600" dirty="0"/>
              <a:t/>
            </a:r>
            <a:br>
              <a:rPr lang="it-IT" sz="1600" dirty="0"/>
            </a:br>
            <a:r>
              <a:rPr lang="it-IT" sz="1600" dirty="0" err="1"/>
              <a:t>Tel</a:t>
            </a:r>
            <a:r>
              <a:rPr lang="it-IT" sz="1600" dirty="0"/>
              <a:t>: 0512084000 </a:t>
            </a:r>
          </a:p>
          <a:p>
            <a:pPr marL="285750" indent="-285750" algn="just">
              <a:buFont typeface="Arial" panose="020B0604020202020204" pitchFamily="34" charset="0"/>
              <a:buChar char="•"/>
            </a:pPr>
            <a:endParaRPr lang="en-GB" dirty="0"/>
          </a:p>
          <a:p>
            <a:endParaRPr lang="it-IT" sz="1400" b="1" u="sng" dirty="0"/>
          </a:p>
          <a:p>
            <a:endParaRPr lang="it-IT" dirty="0"/>
          </a:p>
        </p:txBody>
      </p:sp>
    </p:spTree>
    <p:extLst>
      <p:ext uri="{BB962C8B-B14F-4D97-AF65-F5344CB8AC3E}">
        <p14:creationId xmlns:p14="http://schemas.microsoft.com/office/powerpoint/2010/main" val="25086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C1B493B-07BB-4E97-9CE1-F9C3F49149BF}"/>
              </a:ext>
            </a:extLst>
          </p:cNvPr>
          <p:cNvSpPr>
            <a:spLocks noGrp="1"/>
          </p:cNvSpPr>
          <p:nvPr>
            <p:ph type="body" sz="quarter" idx="10"/>
          </p:nvPr>
        </p:nvSpPr>
        <p:spPr/>
        <p:txBody>
          <a:bodyPr/>
          <a:lstStyle/>
          <a:p>
            <a:r>
              <a:rPr lang="it-IT" sz="2000" dirty="0"/>
              <a:t>PREPARATION FOR THE FINAL EXAMINATION ABROAD - TIMING</a:t>
            </a:r>
          </a:p>
        </p:txBody>
      </p:sp>
      <p:sp>
        <p:nvSpPr>
          <p:cNvPr id="3" name="Segnaposto testo 2">
            <a:extLst>
              <a:ext uri="{FF2B5EF4-FFF2-40B4-BE49-F238E27FC236}">
                <a16:creationId xmlns:a16="http://schemas.microsoft.com/office/drawing/2014/main" id="{26606F6C-DC4F-4A8A-A9B4-2EC4D0EB5172}"/>
              </a:ext>
            </a:extLst>
          </p:cNvPr>
          <p:cNvSpPr>
            <a:spLocks noGrp="1"/>
          </p:cNvSpPr>
          <p:nvPr>
            <p:ph type="body" sz="quarter" idx="11"/>
          </p:nvPr>
        </p:nvSpPr>
        <p:spPr/>
        <p:txBody>
          <a:bodyPr/>
          <a:lstStyle/>
          <a:p>
            <a:pPr marL="285750" indent="-285750" algn="just">
              <a:spcBef>
                <a:spcPts val="1200"/>
              </a:spcBef>
              <a:spcAft>
                <a:spcPts val="600"/>
              </a:spcAft>
              <a:buFont typeface="Arial" panose="020B0604020202020204" pitchFamily="34" charset="0"/>
              <a:buChar char="•"/>
            </a:pPr>
            <a:r>
              <a:rPr lang="en-GB" dirty="0">
                <a:hlinkClick r:id="rId2"/>
              </a:rPr>
              <a:t>BANDO TESI ESTERO </a:t>
            </a:r>
            <a:r>
              <a:rPr lang="en-GB" b="1" dirty="0"/>
              <a:t>(Call for Applications for scholarships for the Preparation for the Final Examination Abroad)</a:t>
            </a:r>
            <a:r>
              <a:rPr lang="en-GB" dirty="0"/>
              <a:t>: it is usually advertised every academic year and has two intakes. Timing can vary. Students must regularly check the degree programme website. As soon as the Call is advertised, it is immediately uploaded in the section «</a:t>
            </a:r>
            <a:r>
              <a:rPr lang="en-GB" i="1" dirty="0"/>
              <a:t>Opportunities».</a:t>
            </a:r>
            <a:endParaRPr lang="en-GB" dirty="0"/>
          </a:p>
          <a:p>
            <a:pPr marL="285750" indent="-285750" algn="just">
              <a:spcBef>
                <a:spcPts val="1200"/>
              </a:spcBef>
              <a:spcAft>
                <a:spcPts val="600"/>
              </a:spcAft>
              <a:buFont typeface="Arial" panose="020B0604020202020204" pitchFamily="34" charset="0"/>
              <a:buChar char="•"/>
            </a:pPr>
            <a:r>
              <a:rPr lang="en-GB" dirty="0">
                <a:hlinkClick r:id="rId3"/>
              </a:rPr>
              <a:t>BANDO ERASMUS+ </a:t>
            </a:r>
            <a:r>
              <a:rPr lang="en-GB" b="1" dirty="0"/>
              <a:t>(Erasmus+ Call for Applications Mobility for Students)</a:t>
            </a:r>
            <a:r>
              <a:rPr lang="en-GB" dirty="0"/>
              <a:t>: it is usually advertised every year, in January. Students can apply for a mobility starting from the following academic year.</a:t>
            </a:r>
          </a:p>
          <a:p>
            <a:pPr marL="285750" indent="-285750" algn="just">
              <a:spcBef>
                <a:spcPts val="1200"/>
              </a:spcBef>
              <a:spcAft>
                <a:spcPts val="600"/>
              </a:spcAft>
              <a:buFont typeface="Arial" panose="020B0604020202020204" pitchFamily="34" charset="0"/>
              <a:buChar char="•"/>
            </a:pPr>
            <a:r>
              <a:rPr lang="en-GB" dirty="0">
                <a:hlinkClick r:id="rId3"/>
              </a:rPr>
              <a:t>BANDO OVERSEAS </a:t>
            </a:r>
            <a:r>
              <a:rPr lang="en-GB" b="1" dirty="0"/>
              <a:t>(Call for applications Overseas)</a:t>
            </a:r>
            <a:r>
              <a:rPr lang="en-GB" dirty="0"/>
              <a:t>: it is usually advertised every year in the end of September/early October. Students can apply for a mobility starting from the following academic year.</a:t>
            </a:r>
          </a:p>
          <a:p>
            <a:pPr marL="285750" indent="-285750">
              <a:spcBef>
                <a:spcPts val="1200"/>
              </a:spcBef>
              <a:spcAft>
                <a:spcPts val="600"/>
              </a:spcAft>
              <a:buFont typeface="Arial" panose="020B0604020202020204" pitchFamily="34" charset="0"/>
              <a:buChar char="•"/>
            </a:pPr>
            <a:endParaRPr lang="it-IT" dirty="0"/>
          </a:p>
        </p:txBody>
      </p:sp>
    </p:spTree>
    <p:extLst>
      <p:ext uri="{BB962C8B-B14F-4D97-AF65-F5344CB8AC3E}">
        <p14:creationId xmlns:p14="http://schemas.microsoft.com/office/powerpoint/2010/main" val="3015071098"/>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1292</Words>
  <Application>Microsoft Office PowerPoint</Application>
  <PresentationFormat>Presentazione su schermo (4:3)</PresentationFormat>
  <Paragraphs>82</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13</vt:i4>
      </vt:variant>
    </vt:vector>
  </HeadingPairs>
  <TitlesOfParts>
    <vt:vector size="20" baseType="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Maria- Cristina Falcaro</cp:lastModifiedBy>
  <cp:revision>127</cp:revision>
  <dcterms:created xsi:type="dcterms:W3CDTF">2017-11-13T10:11:35Z</dcterms:created>
  <dcterms:modified xsi:type="dcterms:W3CDTF">2022-12-15T08:24:24Z</dcterms:modified>
</cp:coreProperties>
</file>